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133B71-106C-489A-BB0D-4E437C731E85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EACB2-AB81-43BB-9DB0-BC1FBF924E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910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D5BD98-1B06-4AA5-A10F-42918425FF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6FEEDB8-F5F4-4AEE-AA5C-A7AD82BA70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46018CB-3AB5-4A8A-B8EB-A49564091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1DDC-DA12-4B11-81EE-52E9A733610C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F2EF72-23BA-44D2-B627-3A09B31B8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C6CE73-DC5B-4248-A70B-1856F2783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D8DB-8F02-48EA-8AFC-76994AB26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7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5689D0-264C-40E4-B87D-1F87DB99D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8C03294-7A2C-4992-9A5C-35C1E407FA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A02825-FA37-4DD1-9E89-1FBC8FF57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1DDC-DA12-4B11-81EE-52E9A733610C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ED74E5-AAC1-4174-BC27-891A0E45F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A9FBCD-BF3C-4CF4-BE3B-6EA2706E3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D8DB-8F02-48EA-8AFC-76994AB26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574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DBFACC5-C0FD-4320-B64A-D0C68C7625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378B745-6A5D-4251-84C5-7A2E354C1C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C97AF00-1036-46B4-AA50-91F1D3EE0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1DDC-DA12-4B11-81EE-52E9A733610C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F3848A-CCAB-46C1-B2D1-FA4110938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5BA452-3595-4047-832E-A5C5D03AD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D8DB-8F02-48EA-8AFC-76994AB26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296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D0ABF7-6AA1-4FF6-A5BE-A605F60D6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78CCC9-E896-4280-BC5C-CBB377C1BB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A515D2-81AC-4EEC-AB64-8F6CB2C55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1DDC-DA12-4B11-81EE-52E9A733610C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A9B34B5-677B-4B12-AFB2-0CA11EF68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F23E0F-A419-44EB-BDA7-492473C70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D8DB-8F02-48EA-8AFC-76994AB26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999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C82BE3-8733-4738-983F-0190F1EA0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6BF5AD0-04B5-4415-A3CE-87BE7CF184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97D6DC-0A95-4424-B29B-00988F8FD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1DDC-DA12-4B11-81EE-52E9A733610C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AA2061-FEE0-40E7-86D1-D5DD41065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F10703-3E76-45F1-9FEB-233F54EDE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D8DB-8F02-48EA-8AFC-76994AB26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741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BCBCAC-5DB2-4AF1-98EE-BCD896CC1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C85334-B781-4697-AB19-871F75F60B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EDE12FC-E158-43A2-9080-057F4CD2A5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06D91E9-026E-430D-8077-DEB4E33E2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1DDC-DA12-4B11-81EE-52E9A733610C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AD7E17C-A0BA-4218-9B21-2170AF51A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F4EC946-70C1-46DE-AE54-1DF1FE98A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D8DB-8F02-48EA-8AFC-76994AB26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80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1F7063-AD5D-485A-B615-0F88C3228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7C26718-F001-4F4A-80C4-7BEBE7B62F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8BBE932-1CE5-40A7-BD45-DE48FA7617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6504995-72C4-438E-8E58-F8E8E11013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A26D4AF-DD94-4A49-843A-C489959883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09F121-72A4-4E64-9CB3-5D231C25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1DDC-DA12-4B11-81EE-52E9A733610C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6940EEB-F880-494D-8D45-134117A61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A081D8B-E334-42E1-97A9-26063FEAE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D8DB-8F02-48EA-8AFC-76994AB26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036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1A7A00-B61D-4CB5-BDC3-DE0B84A27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8914552-585A-4177-A84A-930B00BB1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1DDC-DA12-4B11-81EE-52E9A733610C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546967D-7FAE-4E70-94CE-18319475F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2ADE9D4-327C-4D53-A6EB-4EF84BECF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D8DB-8F02-48EA-8AFC-76994AB26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989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1ACB41-5E58-465B-AE02-7294C3C1A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1DDC-DA12-4B11-81EE-52E9A733610C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0771552-5C78-44D0-9606-72476A2D0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00FE64B-E2CA-46A1-842A-7CBFE606E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D8DB-8F02-48EA-8AFC-76994AB26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40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AECED9-5038-43A4-B8AD-0BC9F1F4F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8859BA-A677-4467-B36A-8DE541A34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6842BBA-9566-450E-8B3A-A21C6202E8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79E2C90-8BF1-49CE-982B-EEEDBE0B0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1DDC-DA12-4B11-81EE-52E9A733610C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40754DF-E1F7-4F5D-92FB-C1EACAF16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3FF3C20-0AD2-453F-A020-7D46D4370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D8DB-8F02-48EA-8AFC-76994AB26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060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E5874D-047A-4D7F-A830-0291D94B2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C48DAC3-41DC-4B3A-841B-0D18574B63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7B97035-6C07-433E-AB42-335282B12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5E571F-F50A-43B9-812B-46CD7B912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01DDC-DA12-4B11-81EE-52E9A733610C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634E752-77FF-4673-B71D-40E48EF81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58D1D6B-E711-4ECE-AB91-69B3F809C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CD8DB-8F02-48EA-8AFC-76994AB26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268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E5E064-2690-4B65-8546-5DC475349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D9093BF-56C6-4C7E-BE5C-424FDECD93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4FD69A-7F2E-46D4-8AD5-CA235BB5D8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01DDC-DA12-4B11-81EE-52E9A733610C}" type="datetimeFigureOut">
              <a:rPr lang="ru-RU" smtClean="0"/>
              <a:t>18.06.2025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DD92EE-0032-47F7-9C51-BB7104478E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10F9BE-5866-4181-B2B7-5478527984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CD8DB-8F02-48EA-8AFC-76994AB26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188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 bwMode="auto">
          <a:xfrm>
            <a:off x="-3909" y="-3910"/>
            <a:ext cx="12195909" cy="1519201"/>
          </a:xfrm>
          <a:prstGeom prst="rect">
            <a:avLst/>
          </a:prstGeom>
          <a:solidFill>
            <a:srgbClr val="016D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ru-RU" sz="240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559435" y="192136"/>
            <a:ext cx="9639027" cy="1292662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pPr algn="ctr" defTabSz="1219170">
              <a:defRPr/>
            </a:pPr>
            <a:r>
              <a:rPr lang="ru-RU" sz="2800" b="1" dirty="0">
                <a:solidFill>
                  <a:prstClr val="white"/>
                </a:solidFill>
                <a:latin typeface="Montserrat"/>
                <a:ea typeface="+mn-lt"/>
                <a:cs typeface="Calibri"/>
              </a:rPr>
              <a:t>Предложения Целевого обучения </a:t>
            </a:r>
            <a:r>
              <a:rPr lang="ru-RU" sz="2800" b="1" dirty="0" smtClean="0">
                <a:solidFill>
                  <a:prstClr val="white"/>
                </a:solidFill>
                <a:latin typeface="Montserrat"/>
                <a:ea typeface="+mn-lt"/>
                <a:cs typeface="Calibri"/>
              </a:rPr>
              <a:t>2025</a:t>
            </a:r>
            <a:r>
              <a:rPr lang="en-US" sz="2800" b="1" dirty="0" smtClean="0">
                <a:solidFill>
                  <a:prstClr val="white"/>
                </a:solidFill>
                <a:latin typeface="Montserrat"/>
                <a:ea typeface="+mn-lt"/>
                <a:cs typeface="Calibri"/>
              </a:rPr>
              <a:t>-</a:t>
            </a:r>
            <a:r>
              <a:rPr lang="ru-RU" sz="2800" b="1" dirty="0" smtClean="0">
                <a:solidFill>
                  <a:prstClr val="white"/>
                </a:solidFill>
                <a:latin typeface="Montserrat"/>
                <a:ea typeface="+mn-lt"/>
                <a:cs typeface="Calibri"/>
              </a:rPr>
              <a:t>2026 </a:t>
            </a:r>
            <a:r>
              <a:rPr lang="ru-RU" sz="2800" b="1" dirty="0">
                <a:solidFill>
                  <a:prstClr val="white"/>
                </a:solidFill>
                <a:latin typeface="Montserrat"/>
                <a:ea typeface="+mn-lt"/>
                <a:cs typeface="Calibri"/>
              </a:rPr>
              <a:t>г. по образовательным программам </a:t>
            </a:r>
            <a:r>
              <a:rPr lang="en-US" sz="2800" b="1" dirty="0" smtClean="0">
                <a:solidFill>
                  <a:prstClr val="white"/>
                </a:solidFill>
                <a:latin typeface="Montserrat"/>
                <a:ea typeface="+mn-lt"/>
                <a:cs typeface="Calibri"/>
              </a:rPr>
              <a:t>                                   </a:t>
            </a:r>
            <a:r>
              <a:rPr lang="ru-RU" sz="2800" b="1" dirty="0" smtClean="0">
                <a:solidFill>
                  <a:prstClr val="white"/>
                </a:solidFill>
                <a:latin typeface="Montserrat"/>
                <a:ea typeface="+mn-lt"/>
                <a:cs typeface="Calibri"/>
              </a:rPr>
              <a:t>ФП </a:t>
            </a:r>
            <a:r>
              <a:rPr lang="ru-RU" sz="2800" b="1" dirty="0">
                <a:solidFill>
                  <a:prstClr val="white"/>
                </a:solidFill>
                <a:latin typeface="Montserrat"/>
                <a:ea typeface="+mn-lt"/>
                <a:cs typeface="Calibri"/>
              </a:rPr>
              <a:t>«Профессионалитет» </a:t>
            </a:r>
            <a:endParaRPr dirty="0"/>
          </a:p>
        </p:txBody>
      </p:sp>
      <p:sp>
        <p:nvSpPr>
          <p:cNvPr id="28" name="Номер слайда 18"/>
          <p:cNvSpPr txBox="1"/>
          <p:nvPr/>
        </p:nvSpPr>
        <p:spPr bwMode="auto">
          <a:xfrm>
            <a:off x="9067800" y="6275387"/>
            <a:ext cx="2844800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ru-RU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1219170">
              <a:defRPr/>
            </a:pPr>
            <a:r>
              <a:rPr lang="ru-RU" sz="1200">
                <a:solidFill>
                  <a:srgbClr val="0F6AEF"/>
                </a:solidFill>
                <a:latin typeface="Montserrat"/>
              </a:rPr>
              <a:t>6</a:t>
            </a:r>
            <a:endParaRPr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0871605" y="214731"/>
            <a:ext cx="880619" cy="904512"/>
          </a:xfrm>
          <a:prstGeom prst="rect">
            <a:avLst/>
          </a:prstGeom>
        </p:spPr>
      </p:pic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412174"/>
              </p:ext>
            </p:extLst>
          </p:nvPr>
        </p:nvGraphicFramePr>
        <p:xfrm>
          <a:off x="106532" y="1515291"/>
          <a:ext cx="6641153" cy="2423033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383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8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23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70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48515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00" b="1" u="none" strike="noStrike">
                          <a:latin typeface="Montserrat"/>
                        </a:rPr>
                        <a:t>№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latin typeface="Montserra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00" b="1" u="none" strike="noStrike" dirty="0">
                          <a:latin typeface="Montserrat"/>
                        </a:rPr>
                        <a:t>Образовательная программа</a:t>
                      </a:r>
                      <a:r>
                        <a:rPr lang="ru-RU" sz="1000" b="1" u="none" strike="noStrike" dirty="0" smtClean="0">
                          <a:latin typeface="Montserrat"/>
                        </a:rPr>
                        <a:t>*</a:t>
                      </a:r>
                      <a:endParaRPr lang="en-US" sz="1000" b="1" u="none" strike="noStrike" dirty="0" smtClean="0">
                        <a:latin typeface="Montserrat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000" b="1" u="none" strike="noStrike" dirty="0" smtClean="0">
                          <a:latin typeface="Montserrat"/>
                        </a:rPr>
                        <a:t>ФП «Профессионалитет»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Montserra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00" b="1" u="none" strike="noStrike" dirty="0">
                          <a:latin typeface="Montserrat"/>
                        </a:rPr>
                        <a:t>Срок </a:t>
                      </a:r>
                      <a:r>
                        <a:rPr lang="ru-RU" sz="1000" b="1" u="none" strike="noStrike" dirty="0" smtClean="0">
                          <a:latin typeface="Montserrat"/>
                        </a:rPr>
                        <a:t>обучения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Montserra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Montserrat"/>
                        </a:rPr>
                        <a:t>Количество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Montserrat"/>
                        </a:rPr>
                        <a:t>предложений</a:t>
                      </a:r>
                    </a:p>
                    <a:p>
                      <a:pPr algn="ctr">
                        <a:defRPr/>
                      </a:pP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latin typeface="Montserrat"/>
                        </a:rPr>
                        <a:t>на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latin typeface="Montserrat"/>
                        </a:rPr>
                        <a:t> портале «Работа в России»</a:t>
                      </a:r>
                      <a:endParaRPr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76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00" b="1" u="none" strike="noStrike">
                          <a:latin typeface="Montserrat"/>
                        </a:rPr>
                        <a:t> 2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latin typeface="Montserra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1125416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 b="1" u="none" strike="noStrike" dirty="0">
                          <a:latin typeface="Montserrat"/>
                        </a:rPr>
                        <a:t> 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35.02.16 Эксплуатация и ремонт сельскохозяйственной техники и оборудования;</a:t>
                      </a:r>
                      <a:endParaRPr dirty="0"/>
                    </a:p>
                    <a:p>
                      <a:pPr algn="ctr">
                        <a:defRPr/>
                      </a:pP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Montserra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1125416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 b="1" u="none" strike="noStrike" dirty="0">
                          <a:latin typeface="Montserrat"/>
                        </a:rPr>
                        <a:t> 3 года 10 месяцев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Montserrat"/>
                      </a:endParaRPr>
                    </a:p>
                    <a:p>
                      <a:pPr algn="ctr">
                        <a:defRPr/>
                      </a:pP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Montserra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125416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Montserrat"/>
                        </a:rPr>
                        <a:t>20</a:t>
                      </a:r>
                      <a:endParaRPr dirty="0"/>
                    </a:p>
                    <a:p>
                      <a:pPr algn="ctr">
                        <a:defRPr/>
                      </a:pP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Montserra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531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00" b="1" u="none" strike="noStrike">
                          <a:latin typeface="Montserrat"/>
                        </a:rPr>
                        <a:t> 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latin typeface="Montserra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1125416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 b="1" u="none" strike="noStrike" dirty="0">
                          <a:latin typeface="Montserrat"/>
                        </a:rPr>
                        <a:t> 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35.02.08 Электротехнические системы в агропромышленном комплексе (АПК);</a:t>
                      </a:r>
                      <a:endParaRPr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1125416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 b="1" u="none" strike="noStrike">
                          <a:latin typeface="Montserrat"/>
                        </a:rPr>
                        <a:t>2 года 10 месяцев 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latin typeface="Montserrat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000" b="1" u="none" strike="noStrike">
                          <a:latin typeface="Montserrat"/>
                        </a:rPr>
                        <a:t> 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latin typeface="Montserra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125416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Montserrat"/>
                        </a:rPr>
                        <a:t>13</a:t>
                      </a:r>
                      <a:endParaRPr dirty="0"/>
                    </a:p>
                    <a:p>
                      <a:pPr algn="ctr">
                        <a:defRPr/>
                      </a:pP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Montserra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963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00" b="1" u="none" strike="noStrike">
                          <a:latin typeface="Montserrat"/>
                        </a:rPr>
                        <a:t> 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latin typeface="Montserra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36.02.01 Ветеринария</a:t>
                      </a:r>
                      <a:r>
                        <a:rPr lang="ru-RU" sz="1000" b="1" u="none" strike="noStrike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;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Montserra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1125416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 b="1" u="none" strike="noStrike">
                          <a:latin typeface="Montserrat"/>
                        </a:rPr>
                        <a:t>3 года 10 месяцев 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latin typeface="Montserrat"/>
                      </a:endParaRPr>
                    </a:p>
                    <a:p>
                      <a:pPr algn="ctr">
                        <a:defRPr/>
                      </a:pPr>
                      <a:r>
                        <a:rPr lang="ru-RU" sz="1000" b="1" u="none" strike="noStrike">
                          <a:latin typeface="Montserrat"/>
                        </a:rPr>
                        <a:t> 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latin typeface="Montserra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Montserrat"/>
                        </a:rPr>
                        <a:t>13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Montserra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5537"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latin typeface="Montserrat"/>
                        </a:rPr>
                        <a:t> 6</a:t>
                      </a:r>
                      <a:endParaRPr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1125416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Montserrat"/>
                          <a:ea typeface="+mn-ea"/>
                          <a:cs typeface="+mn-cs"/>
                        </a:rPr>
                        <a:t>35.01.26 Мастер растениеводства;</a:t>
                      </a:r>
                      <a:endParaRPr dirty="0"/>
                    </a:p>
                    <a:p>
                      <a:pPr algn="ctr">
                        <a:defRPr/>
                      </a:pP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Montserra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lvl="0" indent="0" algn="ctr" defTabSz="1125416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000" b="1" u="none" strike="noStrike" dirty="0">
                          <a:latin typeface="Montserrat"/>
                        </a:rPr>
                        <a:t>1 года 10 месяцев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Montserrat"/>
                      </a:endParaRPr>
                    </a:p>
                    <a:p>
                      <a:pPr algn="ctr">
                        <a:defRPr/>
                      </a:pPr>
                      <a:endParaRPr lang="ru-RU" sz="1000" b="1" i="0" u="none" strike="noStrike" dirty="0">
                        <a:solidFill>
                          <a:srgbClr val="000000"/>
                        </a:solidFill>
                        <a:latin typeface="Montserra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latin typeface="Montserrat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Montserrat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 bwMode="auto">
          <a:xfrm>
            <a:off x="7028747" y="1621085"/>
            <a:ext cx="488219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Montserrat"/>
              </a:rPr>
              <a:t>Преимущества целевого обучения:</a:t>
            </a:r>
            <a:endParaRPr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AutoNum type="arabicPeriod"/>
              <a:defRPr/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Montserrat"/>
              </a:rPr>
              <a:t>Обучение на бюджетной основе</a:t>
            </a:r>
            <a:endParaRPr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AutoNum type="arabicPeriod"/>
              <a:defRPr/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Montserrat"/>
              </a:rPr>
              <a:t>Гарантия трудоустройства</a:t>
            </a:r>
            <a:endParaRPr b="1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AutoNum type="arabicPeriod"/>
              <a:defRPr/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Montserrat"/>
              </a:rPr>
              <a:t>Прохождение производственной практики </a:t>
            </a:r>
            <a:r>
              <a:rPr lang="ru-RU" sz="1400" b="1" dirty="0" smtClean="0">
                <a:solidFill>
                  <a:schemeClr val="accent1">
                    <a:lumMod val="50000"/>
                  </a:schemeClr>
                </a:solidFill>
                <a:latin typeface="Montserrat"/>
              </a:rPr>
              <a:t>на предприятии 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Montserrat"/>
            </a:endParaRPr>
          </a:p>
          <a:p>
            <a:pPr marL="342900" indent="-342900">
              <a:buAutoNum type="arabicPeriod"/>
              <a:defRPr/>
            </a:pP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Montserrat"/>
              </a:rPr>
              <a:t>Материальная поддержка от работодателя в период обучения</a:t>
            </a:r>
          </a:p>
          <a:p>
            <a:pPr marL="342900" indent="-342900">
              <a:buAutoNum type="arabicPeriod"/>
              <a:defRPr/>
            </a:pPr>
            <a:endParaRPr dirty="0"/>
          </a:p>
          <a:p>
            <a:pPr>
              <a:defRPr/>
            </a:pPr>
            <a:endParaRPr lang="ru-RU" sz="1400" b="1" dirty="0">
              <a:latin typeface="Montserrat"/>
            </a:endParaRPr>
          </a:p>
        </p:txBody>
      </p:sp>
      <p:sp>
        <p:nvSpPr>
          <p:cNvPr id="7" name="Стрелка: вниз 6"/>
          <p:cNvSpPr/>
          <p:nvPr/>
        </p:nvSpPr>
        <p:spPr bwMode="auto">
          <a:xfrm>
            <a:off x="8508854" y="3293113"/>
            <a:ext cx="1803806" cy="577943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 bwMode="auto">
          <a:xfrm>
            <a:off x="7417475" y="4051573"/>
            <a:ext cx="44105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Региональные меры поддержки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выпускника при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трудоустройстве на предприятия Сельскохозяйственной отрасли: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Сельская ипотека;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Предоставление средств материального обеспечения молодым специалистам АПК Рязанской области: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единовременное пособие в размере 576 043, 19 руб.</a:t>
            </a:r>
          </a:p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ежемесячное пособие в размере 6 010, 92 руб. в течение первых трех лет работы;</a:t>
            </a:r>
          </a:p>
          <a:p>
            <a:pPr algn="ctr"/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зарплата с/х отрасли</a:t>
            </a:r>
          </a:p>
          <a:p>
            <a:pPr algn="ctr"/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Рязанской области на 2025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-  </a:t>
            </a: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62 938 рублей</a:t>
            </a:r>
          </a:p>
          <a:p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8B42BD-7683-446A-881E-1A8B3A75CCBF}"/>
              </a:ext>
            </a:extLst>
          </p:cNvPr>
          <p:cNvSpPr txBox="1"/>
          <p:nvPr/>
        </p:nvSpPr>
        <p:spPr>
          <a:xfrm>
            <a:off x="363985" y="3938396"/>
            <a:ext cx="6321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Ведущие предприятия Сельскохозяйственной отрасли Рязанской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области: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1813D7E0-F06C-4C61-9B74-3FFED4D94DA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45987" y="4998660"/>
            <a:ext cx="1171711" cy="1118587"/>
          </a:xfrm>
          <a:prstGeom prst="round2DiagRect">
            <a:avLst>
              <a:gd name="adj1" fmla="val 27770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A6590E93-278C-4C4C-A3D4-E296406ACF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67" y="4413781"/>
            <a:ext cx="2132003" cy="1536819"/>
          </a:xfrm>
          <a:prstGeom prst="round2DiagRect">
            <a:avLst>
              <a:gd name="adj1" fmla="val 27770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A7DBC593-D44F-41BB-8848-850A10AF0366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9632" y="4941513"/>
            <a:ext cx="2366339" cy="1673332"/>
          </a:xfrm>
          <a:prstGeom prst="round2DiagRect">
            <a:avLst>
              <a:gd name="adj1" fmla="val 27770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160</Words>
  <Application>Microsoft Office PowerPoint</Application>
  <PresentationFormat>Широкоэкранный</PresentationFormat>
  <Paragraphs>39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</dc:creator>
  <cp:lastModifiedBy>VN</cp:lastModifiedBy>
  <cp:revision>3</cp:revision>
  <dcterms:created xsi:type="dcterms:W3CDTF">2025-06-18T12:32:02Z</dcterms:created>
  <dcterms:modified xsi:type="dcterms:W3CDTF">2025-06-18T13:30:58Z</dcterms:modified>
</cp:coreProperties>
</file>